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gif" ContentType="image/gi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55" d="100"/>
          <a:sy n="55" d="100"/>
        </p:scale>
        <p:origin x="-69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CB838-CB4B-D44F-A5EF-1F4DA7261BF6}" type="datetimeFigureOut">
              <a:rPr lang="fr-FR" smtClean="0"/>
              <a:t>21/06/18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FFFA8-B457-D845-A527-9D884656F01B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023864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CB838-CB4B-D44F-A5EF-1F4DA7261BF6}" type="datetimeFigureOut">
              <a:rPr lang="fr-FR" smtClean="0"/>
              <a:t>21/06/18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FFFA8-B457-D845-A527-9D884656F01B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531297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CB838-CB4B-D44F-A5EF-1F4DA7261BF6}" type="datetimeFigureOut">
              <a:rPr lang="fr-FR" smtClean="0"/>
              <a:t>21/06/18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FFFA8-B457-D845-A527-9D884656F01B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731079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CB838-CB4B-D44F-A5EF-1F4DA7261BF6}" type="datetimeFigureOut">
              <a:rPr lang="fr-FR" smtClean="0"/>
              <a:t>21/06/18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FFFA8-B457-D845-A527-9D884656F01B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602844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CB838-CB4B-D44F-A5EF-1F4DA7261BF6}" type="datetimeFigureOut">
              <a:rPr lang="fr-FR" smtClean="0"/>
              <a:t>21/06/18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FFFA8-B457-D845-A527-9D884656F01B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682779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CB838-CB4B-D44F-A5EF-1F4DA7261BF6}" type="datetimeFigureOut">
              <a:rPr lang="fr-FR" smtClean="0"/>
              <a:t>21/06/18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FFFA8-B457-D845-A527-9D884656F01B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894340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CB838-CB4B-D44F-A5EF-1F4DA7261BF6}" type="datetimeFigureOut">
              <a:rPr lang="fr-FR" smtClean="0"/>
              <a:t>21/06/18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FFFA8-B457-D845-A527-9D884656F01B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353363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CB838-CB4B-D44F-A5EF-1F4DA7261BF6}" type="datetimeFigureOut">
              <a:rPr lang="fr-FR" smtClean="0"/>
              <a:t>21/06/18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FFFA8-B457-D845-A527-9D884656F01B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739460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CB838-CB4B-D44F-A5EF-1F4DA7261BF6}" type="datetimeFigureOut">
              <a:rPr lang="fr-FR" smtClean="0"/>
              <a:t>21/06/18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FFFA8-B457-D845-A527-9D884656F01B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064454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CB838-CB4B-D44F-A5EF-1F4DA7261BF6}" type="datetimeFigureOut">
              <a:rPr lang="fr-FR" smtClean="0"/>
              <a:t>21/06/18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FFFA8-B457-D845-A527-9D884656F01B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31959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CB838-CB4B-D44F-A5EF-1F4DA7261BF6}" type="datetimeFigureOut">
              <a:rPr lang="fr-FR" smtClean="0"/>
              <a:t>21/06/18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FFFA8-B457-D845-A527-9D884656F01B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854769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CB838-CB4B-D44F-A5EF-1F4DA7261BF6}" type="datetimeFigureOut">
              <a:rPr lang="fr-FR" smtClean="0"/>
              <a:t>21/06/18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1FFFA8-B457-D845-A527-9D884656F01B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949738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jpeg"/><Relationship Id="rId5" Type="http://schemas.openxmlformats.org/officeDocument/2006/relationships/image" Target="../media/image4.gif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50333" y="1080558"/>
            <a:ext cx="8119533" cy="5371042"/>
          </a:xfrm>
        </p:spPr>
        <p:txBody>
          <a:bodyPr>
            <a:noAutofit/>
          </a:bodyPr>
          <a:lstStyle/>
          <a:p>
            <a:r>
              <a:rPr lang="fr-FR" sz="2000" dirty="0"/>
              <a:t/>
            </a:r>
            <a:br>
              <a:rPr lang="fr-FR" sz="2000" dirty="0"/>
            </a:br>
            <a:r>
              <a:rPr lang="fr-FR" sz="2000" dirty="0" smtClean="0"/>
              <a:t>5</a:t>
            </a:r>
            <a:r>
              <a:rPr lang="fr-FR" sz="2000" baseline="30000" dirty="0" smtClean="0"/>
              <a:t>e</a:t>
            </a:r>
            <a:r>
              <a:rPr lang="fr-FR" sz="2000" dirty="0" smtClean="0"/>
              <a:t> </a:t>
            </a:r>
            <a:r>
              <a:rPr lang="fr-FR" sz="2000" dirty="0"/>
              <a:t>journée de recherche </a:t>
            </a:r>
            <a:br>
              <a:rPr lang="fr-FR" sz="2000" dirty="0"/>
            </a:br>
            <a:r>
              <a:rPr lang="fr-FR" sz="2000" dirty="0"/>
              <a:t>« Les établissements scolaires différents,  histoire et fonctionnement actuels »</a:t>
            </a:r>
            <a:br>
              <a:rPr lang="fr-FR" sz="2000" dirty="0"/>
            </a:br>
            <a:r>
              <a:rPr lang="fr-FR" sz="2000" dirty="0" smtClean="0"/>
              <a:t/>
            </a:r>
            <a:br>
              <a:rPr lang="fr-FR" sz="2000" dirty="0" smtClean="0"/>
            </a:br>
            <a:r>
              <a:rPr lang="fr-FR" sz="3600" b="1" dirty="0"/>
              <a:t>L’entrée en pédagogie différente</a:t>
            </a:r>
            <a:r>
              <a:rPr lang="fr-FR" sz="3600" dirty="0"/>
              <a:t> </a:t>
            </a:r>
            <a:r>
              <a:rPr lang="fr-FR" sz="3600" dirty="0" smtClean="0"/>
              <a:t/>
            </a:r>
            <a:br>
              <a:rPr lang="fr-FR" sz="3600" dirty="0" smtClean="0"/>
            </a:br>
            <a:r>
              <a:rPr lang="fr-FR" sz="2000" dirty="0"/>
              <a:t> </a:t>
            </a:r>
            <a:br>
              <a:rPr lang="fr-FR" sz="2000" dirty="0"/>
            </a:br>
            <a:r>
              <a:rPr lang="fr-FR" sz="2000" i="1" dirty="0" smtClean="0"/>
              <a:t>Organisation: </a:t>
            </a:r>
            <a:br>
              <a:rPr lang="fr-FR" sz="2000" i="1" dirty="0" smtClean="0"/>
            </a:br>
            <a:r>
              <a:rPr lang="fr-FR" sz="2000" dirty="0" smtClean="0"/>
              <a:t>Equipe </a:t>
            </a:r>
            <a:r>
              <a:rPr lang="fr-FR" sz="2000" dirty="0" err="1"/>
              <a:t>Recifes</a:t>
            </a:r>
            <a:r>
              <a:rPr lang="fr-FR" sz="2000" dirty="0"/>
              <a:t> (Université d’Artois- EA 4520)</a:t>
            </a:r>
            <a:br>
              <a:rPr lang="fr-FR" sz="2000" dirty="0"/>
            </a:br>
            <a:r>
              <a:rPr lang="fr-FR" sz="2000" dirty="0" smtClean="0"/>
              <a:t>Equipe </a:t>
            </a:r>
            <a:r>
              <a:rPr lang="fr-FR" sz="2000" dirty="0"/>
              <a:t>Crise-Ecole-Terrains sensibles (Université Paris-Nanterre -CREF -EA 1589-UPON)</a:t>
            </a:r>
            <a:br>
              <a:rPr lang="fr-FR" sz="2000" dirty="0"/>
            </a:br>
            <a:r>
              <a:rPr lang="fr-FR" sz="2000" dirty="0" smtClean="0"/>
              <a:t> SAMM </a:t>
            </a:r>
            <a:r>
              <a:rPr lang="fr-FR" sz="2000" dirty="0"/>
              <a:t>(Université Paris 1 Panthéon Sorbonne – EA 4543)</a:t>
            </a:r>
            <a:endParaRPr lang="fr-FR" sz="2000" dirty="0">
              <a:effectLst/>
            </a:endParaRPr>
          </a:p>
        </p:txBody>
      </p:sp>
      <p:pic>
        <p:nvPicPr>
          <p:cNvPr id="5" name="Image 4" descr="Macintosh HD:Users:marie-laureviaud:Documents:tartempion avril 2015:MCF ENSEIGNEMENT ET RECHERCHE:séminaire INNO MAH:site:images:dessin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766022" y="80010"/>
            <a:ext cx="1322070" cy="217678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/>
            </a:ext>
          </a:extLst>
        </p:spPr>
      </p:pic>
      <p:pic>
        <p:nvPicPr>
          <p:cNvPr id="6" name="Image 5" descr="Macintosh HD:Users:Marie-LaureViaud:Desktop:logo nant.pdf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9067" y="660400"/>
            <a:ext cx="1857163" cy="749088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/>
            </a:ext>
          </a:extLst>
        </p:spPr>
      </p:pic>
      <p:pic>
        <p:nvPicPr>
          <p:cNvPr id="7" name="Picture 3" descr="http://samm.univ-paris1.fr/local/cache-vignettes/L150xH150/siteon0-b73fb.jpg?1500638498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3415" y="660400"/>
            <a:ext cx="989118" cy="904452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Image 7" descr="Macintosh HD:Users:Marie-LaureViaud:Documents:tartempion 17 oct 2017:MCF ENSEIGNEMENT ET RECHERCHE mars 17:séminaire INNO:PRATIQUE:logos signatures...:LOGO_RECIFES_CMJN3.gif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5018" y="660400"/>
            <a:ext cx="935249" cy="910802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/>
            </a:ext>
          </a:extLst>
        </p:spPr>
      </p:pic>
    </p:spTree>
    <p:extLst>
      <p:ext uri="{BB962C8B-B14F-4D97-AF65-F5344CB8AC3E}">
        <p14:creationId xmlns:p14="http://schemas.microsoft.com/office/powerpoint/2010/main" val="3959042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 smtClean="0"/>
              <a:t>I. </a:t>
            </a:r>
            <a:r>
              <a:rPr lang="fr-FR" b="1" dirty="0"/>
              <a:t>L</a:t>
            </a:r>
            <a:r>
              <a:rPr lang="fr-FR" b="1" dirty="0" smtClean="0"/>
              <a:t>’objet </a:t>
            </a:r>
            <a:r>
              <a:rPr lang="fr-FR" b="1" dirty="0"/>
              <a:t>insaisissable de cette journée du 20 juin</a:t>
            </a:r>
            <a:r>
              <a:rPr lang="fr-FR" dirty="0" smtClean="0">
                <a:effectLst/>
              </a:rPr>
              <a:t>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797463"/>
            <a:ext cx="8229600" cy="4525963"/>
          </a:xfrm>
        </p:spPr>
        <p:txBody>
          <a:bodyPr>
            <a:normAutofit/>
          </a:bodyPr>
          <a:lstStyle/>
          <a:p>
            <a:r>
              <a:rPr lang="fr-FR" b="1" i="1" dirty="0" smtClean="0"/>
              <a:t>1.  </a:t>
            </a:r>
            <a:r>
              <a:rPr lang="fr-FR" b="1" i="1" dirty="0"/>
              <a:t>S’engager ? Entrer dans ? </a:t>
            </a:r>
            <a:endParaRPr lang="fr-FR" b="1" i="1" dirty="0" smtClean="0"/>
          </a:p>
          <a:p>
            <a:endParaRPr lang="fr-FR" b="1" i="1" dirty="0" smtClean="0"/>
          </a:p>
          <a:p>
            <a:r>
              <a:rPr lang="fr-FR" sz="2100" b="1" dirty="0" err="1"/>
              <a:t>Peyronie</a:t>
            </a:r>
            <a:r>
              <a:rPr lang="fr-FR" sz="2100" b="1" dirty="0"/>
              <a:t> </a:t>
            </a:r>
            <a:r>
              <a:rPr lang="fr-FR" sz="2100" b="1" dirty="0" smtClean="0"/>
              <a:t>Henri (1999)</a:t>
            </a:r>
            <a:r>
              <a:rPr lang="fr-FR" sz="2100" dirty="0" smtClean="0"/>
              <a:t>, </a:t>
            </a:r>
            <a:r>
              <a:rPr lang="fr-FR" sz="2100" dirty="0"/>
              <a:t>« Entrer dans le mouvement Freinet »</a:t>
            </a:r>
            <a:r>
              <a:rPr lang="fr-FR" sz="2100" dirty="0" smtClean="0"/>
              <a:t>,</a:t>
            </a:r>
          </a:p>
          <a:p>
            <a:pPr marL="0" indent="0">
              <a:buNone/>
            </a:pPr>
            <a:r>
              <a:rPr lang="fr-FR" sz="2100" dirty="0" smtClean="0"/>
              <a:t> </a:t>
            </a:r>
            <a:r>
              <a:rPr lang="fr-FR" sz="2100" dirty="0"/>
              <a:t>in Pierre </a:t>
            </a:r>
            <a:r>
              <a:rPr lang="fr-FR" sz="2100" dirty="0" err="1"/>
              <a:t>Clanché</a:t>
            </a:r>
            <a:r>
              <a:rPr lang="fr-FR" sz="2100" dirty="0"/>
              <a:t>, </a:t>
            </a:r>
            <a:r>
              <a:rPr lang="fr-FR" sz="2100" dirty="0" smtClean="0"/>
              <a:t>Éric </a:t>
            </a:r>
            <a:r>
              <a:rPr lang="fr-FR" sz="2100" dirty="0" err="1" smtClean="0"/>
              <a:t>Debarbieux</a:t>
            </a:r>
            <a:r>
              <a:rPr lang="fr-FR" sz="2100" dirty="0" smtClean="0"/>
              <a:t> et </a:t>
            </a:r>
            <a:r>
              <a:rPr lang="fr-FR" sz="2100" dirty="0"/>
              <a:t>Jacques </a:t>
            </a:r>
            <a:r>
              <a:rPr lang="fr-FR" sz="2100" dirty="0" err="1"/>
              <a:t>Testanière</a:t>
            </a:r>
            <a:r>
              <a:rPr lang="fr-FR" sz="2100" dirty="0"/>
              <a:t> (</a:t>
            </a:r>
            <a:r>
              <a:rPr lang="fr-FR" sz="2100" dirty="0" err="1"/>
              <a:t>dir</a:t>
            </a:r>
            <a:r>
              <a:rPr lang="fr-FR" sz="2100" dirty="0"/>
              <a:t>.), </a:t>
            </a:r>
            <a:r>
              <a:rPr lang="fr-FR" sz="2100" i="1" dirty="0"/>
              <a:t>La pédagogie Freinet. Mises à jour et </a:t>
            </a:r>
            <a:r>
              <a:rPr lang="fr-FR" sz="2100" i="1" dirty="0" smtClean="0"/>
              <a:t>perspectives. </a:t>
            </a:r>
            <a:r>
              <a:rPr lang="fr-FR" sz="2100" dirty="0" smtClean="0"/>
              <a:t>Bordeaux</a:t>
            </a:r>
            <a:r>
              <a:rPr lang="fr-FR" sz="2100" dirty="0"/>
              <a:t>, Presses universitaires de </a:t>
            </a:r>
            <a:r>
              <a:rPr lang="fr-FR" sz="2100" dirty="0" smtClean="0"/>
              <a:t>Bordeaux</a:t>
            </a:r>
            <a:r>
              <a:rPr lang="fr-FR" sz="2100" dirty="0"/>
              <a:t>.</a:t>
            </a:r>
            <a:endParaRPr lang="fr-FR" sz="2100" dirty="0" smtClean="0"/>
          </a:p>
          <a:p>
            <a:pPr marL="0" indent="0">
              <a:buNone/>
            </a:pPr>
            <a:endParaRPr lang="fr-FR" sz="2100" dirty="0"/>
          </a:p>
          <a:p>
            <a:r>
              <a:rPr lang="fr-FR" sz="2100" b="1" dirty="0"/>
              <a:t>Eric de Saint-</a:t>
            </a:r>
            <a:r>
              <a:rPr lang="fr-FR" sz="2100" b="1" dirty="0" smtClean="0"/>
              <a:t>Denis: </a:t>
            </a:r>
            <a:r>
              <a:rPr lang="fr-FR" sz="2100" dirty="0" smtClean="0"/>
              <a:t>correspondance privée</a:t>
            </a:r>
            <a:endParaRPr lang="fr-FR" b="1" i="1" dirty="0"/>
          </a:p>
          <a:p>
            <a:endParaRPr lang="fr-FR" b="1" i="1" dirty="0" smtClean="0"/>
          </a:p>
          <a:p>
            <a:r>
              <a:rPr lang="fr-FR" b="1" i="1" dirty="0" smtClean="0"/>
              <a:t>2. Une population difficile à cerner</a:t>
            </a:r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15486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sz="4000" b="1" dirty="0" smtClean="0"/>
              <a:t/>
            </a:r>
            <a:br>
              <a:rPr lang="fr-FR" sz="4000" b="1" dirty="0" smtClean="0"/>
            </a:br>
            <a:endParaRPr lang="fr-FR" sz="40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6170" y="571066"/>
            <a:ext cx="8229600" cy="846572"/>
          </a:xfrm>
        </p:spPr>
        <p:txBody>
          <a:bodyPr/>
          <a:lstStyle/>
          <a:p>
            <a:pPr marL="0" indent="0">
              <a:buNone/>
            </a:pPr>
            <a:r>
              <a:rPr lang="fr-FR" b="1" dirty="0"/>
              <a:t>II. </a:t>
            </a:r>
            <a:r>
              <a:rPr lang="fr-FR" dirty="0"/>
              <a:t>Les choix relatifs à l’organisation de la </a:t>
            </a:r>
            <a:r>
              <a:rPr lang="fr-FR" dirty="0" smtClean="0"/>
              <a:t>journée</a:t>
            </a:r>
          </a:p>
        </p:txBody>
      </p:sp>
      <p:sp>
        <p:nvSpPr>
          <p:cNvPr id="5" name="Rectangle 4"/>
          <p:cNvSpPr/>
          <p:nvPr/>
        </p:nvSpPr>
        <p:spPr>
          <a:xfrm>
            <a:off x="344229" y="1565586"/>
            <a:ext cx="8342571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cap="small" dirty="0">
                <a:solidFill>
                  <a:srgbClr val="FF0000"/>
                </a:solidFill>
              </a:rPr>
              <a:t>9h 30 -  11h 00 </a:t>
            </a:r>
            <a:r>
              <a:rPr lang="fr-FR" b="1" cap="small" dirty="0" smtClean="0">
                <a:solidFill>
                  <a:srgbClr val="FF0000"/>
                </a:solidFill>
              </a:rPr>
              <a:t>:</a:t>
            </a:r>
            <a:r>
              <a:rPr lang="fr-FR" dirty="0">
                <a:solidFill>
                  <a:srgbClr val="FF0000"/>
                </a:solidFill>
              </a:rPr>
              <a:t> </a:t>
            </a:r>
            <a:r>
              <a:rPr lang="fr-FR" b="1" dirty="0" smtClean="0">
                <a:solidFill>
                  <a:srgbClr val="FF0000"/>
                </a:solidFill>
              </a:rPr>
              <a:t>Analyse </a:t>
            </a:r>
            <a:r>
              <a:rPr lang="fr-FR" b="1" dirty="0">
                <a:solidFill>
                  <a:srgbClr val="FF0000"/>
                </a:solidFill>
              </a:rPr>
              <a:t>des parcours, des influences et des motivations</a:t>
            </a:r>
            <a:endParaRPr lang="fr-FR" dirty="0">
              <a:solidFill>
                <a:srgbClr val="FF0000"/>
              </a:solidFill>
            </a:endParaRPr>
          </a:p>
          <a:p>
            <a:r>
              <a:rPr lang="fr-FR" b="1" dirty="0" smtClean="0"/>
              <a:t>Atelier </a:t>
            </a:r>
            <a:r>
              <a:rPr lang="fr-FR" b="1" dirty="0"/>
              <a:t>A : Du côté des trajectoires et des parcours.</a:t>
            </a:r>
            <a:r>
              <a:rPr lang="fr-FR" b="1" cap="small" dirty="0"/>
              <a:t> </a:t>
            </a:r>
            <a:endParaRPr lang="fr-FR" b="1" cap="small" dirty="0" smtClean="0"/>
          </a:p>
          <a:p>
            <a:r>
              <a:rPr lang="fr-FR" b="1" dirty="0" smtClean="0"/>
              <a:t>Atelier </a:t>
            </a:r>
            <a:r>
              <a:rPr lang="fr-FR" b="1" dirty="0"/>
              <a:t>B : Du côté de l’analyse des profils. </a:t>
            </a:r>
            <a:endParaRPr lang="fr-FR" b="1" dirty="0" smtClean="0"/>
          </a:p>
          <a:p>
            <a:endParaRPr lang="fr-FR" dirty="0" smtClean="0"/>
          </a:p>
          <a:p>
            <a:r>
              <a:rPr lang="fr-FR" b="1" cap="small" dirty="0">
                <a:solidFill>
                  <a:srgbClr val="FF0000"/>
                </a:solidFill>
              </a:rPr>
              <a:t>11h 30-  12h </a:t>
            </a:r>
            <a:r>
              <a:rPr lang="fr-FR" b="1" cap="small" dirty="0" smtClean="0">
                <a:solidFill>
                  <a:srgbClr val="FF0000"/>
                </a:solidFill>
              </a:rPr>
              <a:t>45: </a:t>
            </a:r>
            <a:r>
              <a:rPr lang="fr-FR" b="1" dirty="0" smtClean="0">
                <a:solidFill>
                  <a:srgbClr val="FF0000"/>
                </a:solidFill>
              </a:rPr>
              <a:t>Table </a:t>
            </a:r>
            <a:r>
              <a:rPr lang="fr-FR" b="1" dirty="0">
                <a:solidFill>
                  <a:srgbClr val="FF0000"/>
                </a:solidFill>
              </a:rPr>
              <a:t>ronde</a:t>
            </a:r>
            <a:r>
              <a:rPr lang="fr-FR" b="1" dirty="0"/>
              <a:t> : L’entrée en pédagogie différente. </a:t>
            </a:r>
            <a:endParaRPr lang="fr-FR" dirty="0"/>
          </a:p>
          <a:p>
            <a:r>
              <a:rPr lang="fr-FR" b="1" dirty="0"/>
              <a:t>du point de vue des praticiens-chercheurs</a:t>
            </a:r>
            <a:endParaRPr lang="fr-FR" dirty="0"/>
          </a:p>
          <a:p>
            <a:endParaRPr lang="fr-FR" dirty="0" smtClean="0"/>
          </a:p>
          <a:p>
            <a:r>
              <a:rPr lang="fr-FR" b="1" cap="small" dirty="0">
                <a:solidFill>
                  <a:srgbClr val="FF0000"/>
                </a:solidFill>
              </a:rPr>
              <a:t>14 h -  15h 30 </a:t>
            </a:r>
            <a:r>
              <a:rPr lang="fr-FR" b="1" cap="small" dirty="0" smtClean="0">
                <a:solidFill>
                  <a:srgbClr val="FF0000"/>
                </a:solidFill>
              </a:rPr>
              <a:t>:</a:t>
            </a:r>
            <a:r>
              <a:rPr lang="fr-FR" dirty="0">
                <a:solidFill>
                  <a:srgbClr val="FF0000"/>
                </a:solidFill>
              </a:rPr>
              <a:t> </a:t>
            </a:r>
            <a:r>
              <a:rPr lang="fr-FR" b="1" dirty="0" smtClean="0">
                <a:solidFill>
                  <a:srgbClr val="FF0000"/>
                </a:solidFill>
              </a:rPr>
              <a:t>Du </a:t>
            </a:r>
            <a:r>
              <a:rPr lang="fr-FR" b="1" dirty="0">
                <a:solidFill>
                  <a:srgbClr val="FF0000"/>
                </a:solidFill>
              </a:rPr>
              <a:t>coté des formations</a:t>
            </a:r>
            <a:endParaRPr lang="fr-FR" dirty="0">
              <a:solidFill>
                <a:srgbClr val="FF0000"/>
              </a:solidFill>
            </a:endParaRPr>
          </a:p>
          <a:p>
            <a:r>
              <a:rPr lang="fr-FR" b="1" dirty="0" smtClean="0"/>
              <a:t>Atelier </a:t>
            </a:r>
            <a:r>
              <a:rPr lang="fr-FR" b="1" dirty="0"/>
              <a:t>A : Effets des politiques publiques et des changements institutionnels. </a:t>
            </a:r>
            <a:endParaRPr lang="fr-FR" b="1" dirty="0" smtClean="0"/>
          </a:p>
          <a:p>
            <a:r>
              <a:rPr lang="fr-FR" b="1" dirty="0" smtClean="0"/>
              <a:t>Atelier </a:t>
            </a:r>
            <a:r>
              <a:rPr lang="fr-FR" b="1" dirty="0"/>
              <a:t>B : Accompagnement des équipes et recherches-actions. </a:t>
            </a:r>
            <a:endParaRPr lang="fr-FR" dirty="0"/>
          </a:p>
          <a:p>
            <a:r>
              <a:rPr lang="fr-FR" b="1" dirty="0" smtClean="0"/>
              <a:t>Atelier</a:t>
            </a:r>
            <a:r>
              <a:rPr lang="fr-FR" b="1" dirty="0"/>
              <a:t> C : Formation et autoformation. </a:t>
            </a:r>
            <a:endParaRPr lang="fr-FR" dirty="0"/>
          </a:p>
          <a:p>
            <a:endParaRPr lang="fr-FR" b="1" cap="small" dirty="0" smtClean="0"/>
          </a:p>
          <a:p>
            <a:r>
              <a:rPr lang="fr-FR" b="1" cap="small" dirty="0" smtClean="0">
                <a:solidFill>
                  <a:srgbClr val="FF0000"/>
                </a:solidFill>
              </a:rPr>
              <a:t>15h45</a:t>
            </a:r>
            <a:r>
              <a:rPr lang="fr-FR" b="1" cap="small" dirty="0">
                <a:solidFill>
                  <a:srgbClr val="FF0000"/>
                </a:solidFill>
              </a:rPr>
              <a:t>-16h 30. </a:t>
            </a:r>
            <a:r>
              <a:rPr lang="fr-FR" b="1" dirty="0">
                <a:solidFill>
                  <a:srgbClr val="FF0000"/>
                </a:solidFill>
              </a:rPr>
              <a:t>Synthèse des ateliers et clôture de la </a:t>
            </a:r>
            <a:r>
              <a:rPr lang="fr-FR" b="1" dirty="0" smtClean="0">
                <a:solidFill>
                  <a:srgbClr val="FF0000"/>
                </a:solidFill>
              </a:rPr>
              <a:t>journée</a:t>
            </a:r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1671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23714" y="937002"/>
            <a:ext cx="8717085" cy="5597361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endParaRPr lang="fr-FR" b="1" dirty="0" smtClean="0">
              <a:solidFill>
                <a:srgbClr val="FF0000"/>
              </a:solidFill>
              <a:sym typeface="Wingdings"/>
            </a:endParaRPr>
          </a:p>
          <a:p>
            <a:pPr marL="0" indent="0">
              <a:buNone/>
            </a:pPr>
            <a:r>
              <a:rPr lang="fr-FR" sz="3600" b="1" dirty="0" smtClean="0">
                <a:solidFill>
                  <a:srgbClr val="FF0000"/>
                </a:solidFill>
                <a:sym typeface="Wingdings"/>
              </a:rPr>
              <a:t> </a:t>
            </a:r>
            <a:r>
              <a:rPr lang="fr-FR" sz="4200" b="1" dirty="0" smtClean="0">
                <a:solidFill>
                  <a:srgbClr val="FF0000"/>
                </a:solidFill>
              </a:rPr>
              <a:t>sur </a:t>
            </a:r>
            <a:r>
              <a:rPr lang="fr-FR" sz="4200" b="1" dirty="0">
                <a:solidFill>
                  <a:srgbClr val="FF0000"/>
                </a:solidFill>
              </a:rPr>
              <a:t>la </a:t>
            </a:r>
            <a:r>
              <a:rPr lang="fr-FR" sz="4200" b="1" i="1" dirty="0" smtClean="0">
                <a:solidFill>
                  <a:srgbClr val="FF0000"/>
                </a:solidFill>
              </a:rPr>
              <a:t>personne</a:t>
            </a:r>
            <a:r>
              <a:rPr lang="fr-FR" sz="4200" b="1" dirty="0" smtClean="0">
                <a:solidFill>
                  <a:srgbClr val="FF0000"/>
                </a:solidFill>
              </a:rPr>
              <a:t> de l’enseignant en pédagogie différente (identité, parcours</a:t>
            </a:r>
            <a:r>
              <a:rPr lang="mr-IN" sz="4200" b="1" dirty="0" smtClean="0">
                <a:solidFill>
                  <a:srgbClr val="FF0000"/>
                </a:solidFill>
              </a:rPr>
              <a:t>…</a:t>
            </a:r>
            <a:r>
              <a:rPr lang="fr-FR" sz="4200" b="1" dirty="0" smtClean="0">
                <a:solidFill>
                  <a:srgbClr val="FF0000"/>
                </a:solidFill>
              </a:rPr>
              <a:t>) </a:t>
            </a:r>
          </a:p>
          <a:p>
            <a:pPr>
              <a:buFontTx/>
              <a:buChar char="-"/>
            </a:pPr>
            <a:endParaRPr lang="fr-FR" sz="4200" dirty="0"/>
          </a:p>
          <a:p>
            <a:r>
              <a:rPr lang="fr-FR" sz="4200" b="1" dirty="0" smtClean="0"/>
              <a:t>Miles M</a:t>
            </a:r>
            <a:r>
              <a:rPr lang="fr-FR" sz="4200" b="1" dirty="0"/>
              <a:t>. (1964), </a:t>
            </a:r>
            <a:r>
              <a:rPr lang="fr-FR" sz="4200" dirty="0"/>
              <a:t>Innovation in </a:t>
            </a:r>
            <a:r>
              <a:rPr lang="fr-FR" sz="4200" dirty="0" err="1"/>
              <a:t>education</a:t>
            </a:r>
            <a:r>
              <a:rPr lang="fr-FR" sz="4200" dirty="0"/>
              <a:t> : </a:t>
            </a:r>
            <a:r>
              <a:rPr lang="fr-FR" sz="4200" dirty="0" err="1"/>
              <a:t>some</a:t>
            </a:r>
            <a:r>
              <a:rPr lang="fr-FR" sz="4200" dirty="0"/>
              <a:t> </a:t>
            </a:r>
            <a:r>
              <a:rPr lang="fr-FR" sz="4200" dirty="0" err="1"/>
              <a:t>generelizations</a:t>
            </a:r>
            <a:r>
              <a:rPr lang="fr-FR" sz="4200" dirty="0"/>
              <a:t>. In : MILES M. , </a:t>
            </a:r>
            <a:r>
              <a:rPr lang="fr-FR" sz="4200" dirty="0" err="1"/>
              <a:t>ed</a:t>
            </a:r>
            <a:r>
              <a:rPr lang="fr-FR" sz="4200" dirty="0"/>
              <a:t>. Innovation in </a:t>
            </a:r>
            <a:r>
              <a:rPr lang="fr-FR" sz="4200" dirty="0" err="1"/>
              <a:t>education</a:t>
            </a:r>
            <a:r>
              <a:rPr lang="fr-FR" sz="4200" dirty="0"/>
              <a:t>, New-York, </a:t>
            </a:r>
            <a:r>
              <a:rPr lang="fr-FR" sz="4200" dirty="0" err="1"/>
              <a:t>Teatchers</a:t>
            </a:r>
            <a:r>
              <a:rPr lang="fr-FR" sz="4200" dirty="0"/>
              <a:t> </a:t>
            </a:r>
            <a:r>
              <a:rPr lang="fr-FR" sz="4200" dirty="0" err="1"/>
              <a:t>College</a:t>
            </a:r>
            <a:r>
              <a:rPr lang="fr-FR" sz="4200" dirty="0"/>
              <a:t> </a:t>
            </a:r>
            <a:r>
              <a:rPr lang="fr-FR" sz="4200" dirty="0" err="1"/>
              <a:t>Press</a:t>
            </a:r>
            <a:r>
              <a:rPr lang="fr-FR" sz="4200" dirty="0"/>
              <a:t>, p. 631-662. </a:t>
            </a:r>
            <a:endParaRPr lang="fr-FR" sz="4200" dirty="0" smtClean="0"/>
          </a:p>
          <a:p>
            <a:pPr>
              <a:buFontTx/>
              <a:buChar char="-"/>
            </a:pPr>
            <a:endParaRPr lang="fr-FR" sz="4200" b="1" dirty="0" smtClean="0"/>
          </a:p>
          <a:p>
            <a:r>
              <a:rPr lang="fr-FR" sz="4200" b="1" dirty="0" err="1" smtClean="0"/>
              <a:t>Marsollier</a:t>
            </a:r>
            <a:r>
              <a:rPr lang="fr-FR" sz="4200" b="1" dirty="0" smtClean="0"/>
              <a:t> Christophe (1998)</a:t>
            </a:r>
            <a:r>
              <a:rPr lang="fr-FR" sz="4200" dirty="0" smtClean="0"/>
              <a:t>. </a:t>
            </a:r>
            <a:r>
              <a:rPr lang="fr-FR" sz="4200" dirty="0"/>
              <a:t>Ouverture ou résistance des enseignants du premier degré à l'égard de l'innovation. Sens et fondements. </a:t>
            </a:r>
            <a:r>
              <a:rPr lang="fr-FR" sz="4200" i="1" dirty="0"/>
              <a:t>Les sciences de l’éducation pour l’ère </a:t>
            </a:r>
            <a:r>
              <a:rPr lang="fr-FR" sz="4200" i="1" dirty="0" smtClean="0"/>
              <a:t>nouvelle</a:t>
            </a:r>
            <a:r>
              <a:rPr lang="fr-FR" sz="4200" dirty="0" smtClean="0"/>
              <a:t>, 4/1998</a:t>
            </a:r>
          </a:p>
          <a:p>
            <a:pPr>
              <a:buFontTx/>
              <a:buChar char="-"/>
            </a:pPr>
            <a:endParaRPr lang="fr-FR" sz="4200" dirty="0" smtClean="0"/>
          </a:p>
          <a:p>
            <a:r>
              <a:rPr lang="fr-FR" sz="4200" b="1" dirty="0" smtClean="0"/>
              <a:t>Albert Cécile (</a:t>
            </a:r>
            <a:r>
              <a:rPr lang="fr-FR" sz="4200" b="1" dirty="0"/>
              <a:t>2001)</a:t>
            </a:r>
            <a:r>
              <a:rPr lang="fr-FR" sz="4200" dirty="0"/>
              <a:t>. </a:t>
            </a:r>
            <a:r>
              <a:rPr lang="fr-FR" sz="4200" i="1" dirty="0"/>
              <a:t>Pourquoi pratique t-on les techniques Freinet, la Gestion mentale ou le PEI ? Les facteurs d’un choix. </a:t>
            </a:r>
            <a:r>
              <a:rPr lang="fr-FR" sz="4200" dirty="0"/>
              <a:t>Thèse de SE sous la </a:t>
            </a:r>
            <a:r>
              <a:rPr lang="fr-FR" sz="4200" dirty="0" err="1"/>
              <a:t>dir</a:t>
            </a:r>
            <a:r>
              <a:rPr lang="fr-FR" sz="4200" dirty="0"/>
              <a:t>. de Guy </a:t>
            </a:r>
            <a:r>
              <a:rPr lang="fr-FR" sz="4200" dirty="0" err="1"/>
              <a:t>Avanzini</a:t>
            </a:r>
            <a:r>
              <a:rPr lang="fr-FR" sz="4200" dirty="0"/>
              <a:t>, Lyon 2. </a:t>
            </a:r>
            <a:endParaRPr lang="fr-FR" sz="4200" dirty="0" smtClean="0"/>
          </a:p>
          <a:p>
            <a:pPr>
              <a:buFontTx/>
              <a:buChar char="-"/>
            </a:pPr>
            <a:endParaRPr lang="fr-FR" sz="4200" dirty="0"/>
          </a:p>
          <a:p>
            <a:r>
              <a:rPr lang="fr-FR" sz="4200" b="1" dirty="0" smtClean="0"/>
              <a:t>Besnier Baptiste (2010)</a:t>
            </a:r>
            <a:r>
              <a:rPr lang="fr-FR" sz="4200" dirty="0" smtClean="0"/>
              <a:t>. </a:t>
            </a:r>
            <a:r>
              <a:rPr lang="fr-FR" sz="4200" i="1" dirty="0"/>
              <a:t>Comment devient-on enseignant innovateur ? Étude des conditions d’apparition de pratiques pédagogiques innovantes chez des enseignants du secondaire.</a:t>
            </a:r>
            <a:r>
              <a:rPr lang="fr-FR" sz="4200" dirty="0"/>
              <a:t> Mémoire de master 2  recherche en Sciences de l’Éducation, </a:t>
            </a:r>
            <a:r>
              <a:rPr lang="fr-FR" sz="4200" dirty="0" err="1"/>
              <a:t>dir</a:t>
            </a:r>
            <a:r>
              <a:rPr lang="fr-FR" sz="4200" dirty="0"/>
              <a:t>. M-A Hugon.  Nanterre : Université Paris Ouest Nanterre La Défense. 2010</a:t>
            </a:r>
            <a:r>
              <a:rPr lang="fr-FR" sz="4200" dirty="0" smtClean="0"/>
              <a:t>.</a:t>
            </a:r>
          </a:p>
        </p:txBody>
      </p:sp>
      <p:sp>
        <p:nvSpPr>
          <p:cNvPr id="4" name="Espace réservé du contenu 2"/>
          <p:cNvSpPr txBox="1">
            <a:spLocks/>
          </p:cNvSpPr>
          <p:nvPr/>
        </p:nvSpPr>
        <p:spPr>
          <a:xfrm>
            <a:off x="389466" y="228599"/>
            <a:ext cx="8551333" cy="622101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sz="3800" b="1" dirty="0" smtClean="0"/>
              <a:t>III</a:t>
            </a:r>
            <a:r>
              <a:rPr lang="fr-FR" sz="3800" b="1" dirty="0"/>
              <a:t>. D’autres travaux sur l’entrée en pédagogie différente</a:t>
            </a:r>
          </a:p>
          <a:p>
            <a:pPr marL="0" indent="0">
              <a:buFont typeface="Arial"/>
              <a:buNone/>
            </a:pPr>
            <a:endParaRPr lang="fr-FR" dirty="0" smtClean="0"/>
          </a:p>
          <a:p>
            <a:pPr marL="0" indent="0">
              <a:buFont typeface="Arial"/>
              <a:buNone/>
            </a:pPr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31904411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433708"/>
            <a:ext cx="8358522" cy="5915721"/>
          </a:xfrm>
        </p:spPr>
        <p:txBody>
          <a:bodyPr>
            <a:normAutofit fontScale="70000" lnSpcReduction="20000"/>
          </a:bodyPr>
          <a:lstStyle/>
          <a:p>
            <a:pPr>
              <a:buFont typeface="Wingdings" charset="0"/>
              <a:buChar char="à"/>
            </a:pPr>
            <a:r>
              <a:rPr lang="fr-FR" b="1" dirty="0" smtClean="0">
                <a:solidFill>
                  <a:srgbClr val="FF0000"/>
                </a:solidFill>
              </a:rPr>
              <a:t>sur </a:t>
            </a:r>
            <a:r>
              <a:rPr lang="fr-FR" b="1" dirty="0">
                <a:solidFill>
                  <a:srgbClr val="FF0000"/>
                </a:solidFill>
              </a:rPr>
              <a:t>la question de la genèse sociale, des influences, de l’auto-</a:t>
            </a:r>
            <a:r>
              <a:rPr lang="fr-FR" b="1" dirty="0" smtClean="0">
                <a:solidFill>
                  <a:srgbClr val="FF0000"/>
                </a:solidFill>
              </a:rPr>
              <a:t>formation</a:t>
            </a:r>
          </a:p>
          <a:p>
            <a:pPr>
              <a:buFont typeface="Wingdings" charset="0"/>
              <a:buChar char="à"/>
            </a:pPr>
            <a:endParaRPr lang="fr-FR" dirty="0"/>
          </a:p>
          <a:p>
            <a:r>
              <a:rPr lang="fr-FR" b="1" dirty="0" err="1" smtClean="0"/>
              <a:t>Huberman</a:t>
            </a:r>
            <a:r>
              <a:rPr lang="fr-FR" b="1" dirty="0" smtClean="0"/>
              <a:t> (1973). </a:t>
            </a:r>
            <a:r>
              <a:rPr lang="fr-FR" dirty="0"/>
              <a:t>«Expérience et innovation en éducation n°4». </a:t>
            </a:r>
            <a:r>
              <a:rPr lang="fr-FR" dirty="0" smtClean="0"/>
              <a:t>In </a:t>
            </a:r>
            <a:r>
              <a:rPr lang="fr-FR" i="1" dirty="0" smtClean="0"/>
              <a:t>Comment </a:t>
            </a:r>
            <a:r>
              <a:rPr lang="fr-FR" i="1" dirty="0"/>
              <a:t>s’opèrent les changements en éducation : condition à l’étude de l’innovation.</a:t>
            </a:r>
            <a:r>
              <a:rPr lang="fr-FR" dirty="0"/>
              <a:t> Paris. Unesco/BIE</a:t>
            </a:r>
            <a:r>
              <a:rPr lang="fr-FR" dirty="0" smtClean="0"/>
              <a:t>.</a:t>
            </a:r>
          </a:p>
          <a:p>
            <a:endParaRPr lang="fr-FR" dirty="0"/>
          </a:p>
          <a:p>
            <a:r>
              <a:rPr lang="fr-FR" b="1" dirty="0" smtClean="0"/>
              <a:t>AL </a:t>
            </a:r>
            <a:r>
              <a:rPr lang="fr-FR" b="1" dirty="0" err="1" smtClean="0"/>
              <a:t>Zaben</a:t>
            </a:r>
            <a:r>
              <a:rPr lang="fr-FR" b="1" dirty="0" smtClean="0"/>
              <a:t> </a:t>
            </a:r>
            <a:r>
              <a:rPr lang="fr-FR" b="1" dirty="0" err="1" smtClean="0"/>
              <a:t>Rana</a:t>
            </a:r>
            <a:r>
              <a:rPr lang="fr-FR" b="1" dirty="0" smtClean="0"/>
              <a:t> </a:t>
            </a:r>
            <a:r>
              <a:rPr lang="fr-FR" b="1" dirty="0"/>
              <a:t>(2014). </a:t>
            </a:r>
            <a:r>
              <a:rPr lang="fr-FR" i="1" dirty="0"/>
              <a:t>Ethnographie des pratiques militantes dans le mouvement Freinet : une contribution à l’étude des tendances contemporaines de l’action et de la réflexion pédagogique en France</a:t>
            </a:r>
            <a:r>
              <a:rPr lang="fr-FR" dirty="0"/>
              <a:t>. Thèse de SE sous la </a:t>
            </a:r>
            <a:r>
              <a:rPr lang="fr-FR" dirty="0" err="1"/>
              <a:t>dir</a:t>
            </a:r>
            <a:r>
              <a:rPr lang="fr-FR" dirty="0"/>
              <a:t>. d’Alain </a:t>
            </a:r>
            <a:r>
              <a:rPr lang="fr-FR" dirty="0" err="1"/>
              <a:t>Marchive</a:t>
            </a:r>
            <a:r>
              <a:rPr lang="fr-FR" dirty="0"/>
              <a:t>, Université Bordeaux </a:t>
            </a:r>
            <a:r>
              <a:rPr lang="fr-FR" dirty="0" err="1" smtClean="0"/>
              <a:t>Ségalen</a:t>
            </a:r>
            <a:r>
              <a:rPr lang="fr-FR" dirty="0" smtClean="0"/>
              <a:t>.</a:t>
            </a:r>
          </a:p>
          <a:p>
            <a:endParaRPr lang="fr-FR" dirty="0"/>
          </a:p>
          <a:p>
            <a:r>
              <a:rPr lang="fr-FR" b="1" dirty="0" smtClean="0"/>
              <a:t>Boncompain Lucie (2014</a:t>
            </a:r>
            <a:r>
              <a:rPr lang="fr-FR" dirty="0" smtClean="0"/>
              <a:t>). </a:t>
            </a:r>
            <a:r>
              <a:rPr lang="fr-FR" i="1" dirty="0"/>
              <a:t>La propagation du projet de classe au sein de l’école primaire : une question d’influences sociales entre enseignants </a:t>
            </a:r>
            <a:r>
              <a:rPr lang="fr-FR" i="1" dirty="0" smtClean="0"/>
              <a:t>?</a:t>
            </a:r>
            <a:r>
              <a:rPr lang="fr-FR" dirty="0" smtClean="0"/>
              <a:t>Thèse </a:t>
            </a:r>
            <a:r>
              <a:rPr lang="fr-FR" dirty="0"/>
              <a:t>sous la direction d’Alain </a:t>
            </a:r>
            <a:r>
              <a:rPr lang="fr-FR" dirty="0" err="1"/>
              <a:t>baudrit</a:t>
            </a:r>
            <a:r>
              <a:rPr lang="fr-FR" dirty="0"/>
              <a:t>, soutenue en 2014, à l’université de Bordeaux. </a:t>
            </a:r>
          </a:p>
          <a:p>
            <a:endParaRPr lang="fr-FR" dirty="0" smtClean="0"/>
          </a:p>
          <a:p>
            <a:r>
              <a:rPr lang="fr-FR" b="1" dirty="0" smtClean="0"/>
              <a:t>Amélia </a:t>
            </a:r>
            <a:r>
              <a:rPr lang="fr-FR" b="1" dirty="0" err="1" smtClean="0"/>
              <a:t>Legavre</a:t>
            </a:r>
            <a:r>
              <a:rPr lang="fr-FR" b="1" dirty="0" smtClean="0"/>
              <a:t> </a:t>
            </a:r>
            <a:r>
              <a:rPr lang="fr-FR" dirty="0" smtClean="0"/>
              <a:t>(Science-Pô): thèse en cours.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181296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96120"/>
            <a:ext cx="8229600" cy="6090296"/>
          </a:xfrm>
        </p:spPr>
        <p:txBody>
          <a:bodyPr>
            <a:normAutofit fontScale="70000" lnSpcReduction="20000"/>
          </a:bodyPr>
          <a:lstStyle/>
          <a:p>
            <a:pPr>
              <a:buFont typeface="Wingdings" charset="0"/>
              <a:buChar char="à"/>
            </a:pPr>
            <a:r>
              <a:rPr lang="fr-FR" b="1" dirty="0" smtClean="0">
                <a:solidFill>
                  <a:srgbClr val="FF0000"/>
                </a:solidFill>
                <a:sym typeface="Wingdings"/>
              </a:rPr>
              <a:t>Sur les </a:t>
            </a:r>
            <a:r>
              <a:rPr lang="fr-FR" b="1" dirty="0">
                <a:solidFill>
                  <a:srgbClr val="FF0000"/>
                </a:solidFill>
                <a:sym typeface="Wingdings"/>
              </a:rPr>
              <a:t>e</a:t>
            </a:r>
            <a:r>
              <a:rPr lang="fr-FR" b="1" dirty="0" smtClean="0">
                <a:solidFill>
                  <a:srgbClr val="FF0000"/>
                </a:solidFill>
              </a:rPr>
              <a:t>ffets </a:t>
            </a:r>
            <a:r>
              <a:rPr lang="fr-FR" b="1" dirty="0">
                <a:solidFill>
                  <a:srgbClr val="FF0000"/>
                </a:solidFill>
              </a:rPr>
              <a:t>des politiques publiques et des changements institutionnels</a:t>
            </a:r>
            <a:r>
              <a:rPr lang="fr-FR" b="1" dirty="0" smtClean="0">
                <a:solidFill>
                  <a:srgbClr val="FF0000"/>
                </a:solidFill>
                <a:effectLst/>
              </a:rPr>
              <a:t> favorisant ou non la diffusion des pédagogies nouvelles</a:t>
            </a:r>
          </a:p>
          <a:p>
            <a:pPr>
              <a:buFont typeface="Wingdings" charset="0"/>
              <a:buChar char="à"/>
            </a:pPr>
            <a:endParaRPr lang="fr-FR" b="1" dirty="0" smtClean="0">
              <a:solidFill>
                <a:srgbClr val="FF0000"/>
              </a:solidFill>
              <a:effectLst/>
            </a:endParaRPr>
          </a:p>
          <a:p>
            <a:r>
              <a:rPr lang="fr-FR" b="1" dirty="0" err="1" smtClean="0"/>
              <a:t>Houssaye</a:t>
            </a:r>
            <a:r>
              <a:rPr lang="fr-FR" b="1" dirty="0" smtClean="0"/>
              <a:t> Jean (2006). </a:t>
            </a:r>
            <a:r>
              <a:rPr lang="fr-FR" dirty="0"/>
              <a:t>« Pédagogies : import-export », </a:t>
            </a:r>
            <a:r>
              <a:rPr lang="fr-FR" i="1" dirty="0"/>
              <a:t>Revue française de pédagogie</a:t>
            </a:r>
            <a:r>
              <a:rPr lang="fr-FR" dirty="0"/>
              <a:t>, </a:t>
            </a:r>
            <a:r>
              <a:rPr lang="fr-FR" dirty="0" smtClean="0"/>
              <a:t>n° 155, pp. 83</a:t>
            </a:r>
            <a:r>
              <a:rPr lang="fr-FR" dirty="0"/>
              <a:t>-93</a:t>
            </a:r>
            <a:r>
              <a:rPr lang="fr-FR" dirty="0" smtClean="0"/>
              <a:t>.</a:t>
            </a:r>
          </a:p>
          <a:p>
            <a:endParaRPr lang="fr-FR" dirty="0" smtClean="0"/>
          </a:p>
          <a:p>
            <a:r>
              <a:rPr lang="en-GB" b="1" dirty="0" err="1" smtClean="0"/>
              <a:t>Spilková</a:t>
            </a:r>
            <a:r>
              <a:rPr lang="en-GB" b="1" dirty="0" smtClean="0"/>
              <a:t> </a:t>
            </a:r>
            <a:r>
              <a:rPr lang="en-GB" b="1" dirty="0" err="1" smtClean="0"/>
              <a:t>Vladimíra</a:t>
            </a:r>
            <a:r>
              <a:rPr lang="en-GB" b="1" dirty="0" smtClean="0"/>
              <a:t> (2005). </a:t>
            </a:r>
            <a:r>
              <a:rPr lang="en-GB" dirty="0"/>
              <a:t>Les </a:t>
            </a:r>
            <a:r>
              <a:rPr lang="en-GB" dirty="0" err="1"/>
              <a:t>tentatives</a:t>
            </a:r>
            <a:r>
              <a:rPr lang="en-GB" dirty="0"/>
              <a:t> de </a:t>
            </a:r>
            <a:r>
              <a:rPr lang="en-GB" dirty="0" err="1"/>
              <a:t>mise</a:t>
            </a:r>
            <a:r>
              <a:rPr lang="en-GB" dirty="0"/>
              <a:t> en place des « </a:t>
            </a:r>
            <a:r>
              <a:rPr lang="en-GB" dirty="0" err="1"/>
              <a:t>Pédagogies</a:t>
            </a:r>
            <a:r>
              <a:rPr lang="en-GB" dirty="0"/>
              <a:t> </a:t>
            </a:r>
            <a:r>
              <a:rPr lang="en-GB" dirty="0" err="1"/>
              <a:t>nouvelles</a:t>
            </a:r>
            <a:r>
              <a:rPr lang="en-GB" dirty="0"/>
              <a:t> » </a:t>
            </a:r>
            <a:r>
              <a:rPr lang="en-GB" dirty="0" err="1"/>
              <a:t>dans</a:t>
            </a:r>
            <a:r>
              <a:rPr lang="en-GB" dirty="0"/>
              <a:t> les </a:t>
            </a:r>
            <a:r>
              <a:rPr lang="en-GB" dirty="0" err="1"/>
              <a:t>écoles</a:t>
            </a:r>
            <a:r>
              <a:rPr lang="en-GB" dirty="0"/>
              <a:t> </a:t>
            </a:r>
            <a:r>
              <a:rPr lang="en-GB" dirty="0" err="1"/>
              <a:t>fondamentales</a:t>
            </a:r>
            <a:r>
              <a:rPr lang="en-GB" dirty="0"/>
              <a:t> </a:t>
            </a:r>
            <a:r>
              <a:rPr lang="en-GB" dirty="0" err="1"/>
              <a:t>tchèques</a:t>
            </a:r>
            <a:r>
              <a:rPr lang="en-GB" dirty="0"/>
              <a:t> après </a:t>
            </a:r>
            <a:r>
              <a:rPr lang="en-GB" dirty="0" smtClean="0"/>
              <a:t>1989, </a:t>
            </a:r>
            <a:r>
              <a:rPr lang="en-GB" i="1" dirty="0" smtClean="0"/>
              <a:t>Revue </a:t>
            </a:r>
            <a:r>
              <a:rPr lang="en-GB" i="1" dirty="0" err="1"/>
              <a:t>française</a:t>
            </a:r>
            <a:r>
              <a:rPr lang="en-GB" i="1" dirty="0"/>
              <a:t> de </a:t>
            </a:r>
            <a:r>
              <a:rPr lang="en-GB" i="1" dirty="0" err="1"/>
              <a:t>pédagogie</a:t>
            </a:r>
            <a:r>
              <a:rPr lang="en-GB" dirty="0"/>
              <a:t>, </a:t>
            </a:r>
            <a:r>
              <a:rPr lang="en-GB" dirty="0" smtClean="0"/>
              <a:t>n°153</a:t>
            </a:r>
            <a:r>
              <a:rPr lang="en-GB" dirty="0"/>
              <a:t>, 2005. pp. 25-38</a:t>
            </a:r>
            <a:r>
              <a:rPr lang="en-GB" dirty="0" smtClean="0"/>
              <a:t>.</a:t>
            </a:r>
          </a:p>
          <a:p>
            <a:pPr>
              <a:buFontTx/>
              <a:buChar char="-"/>
            </a:pPr>
            <a:endParaRPr lang="en-GB" dirty="0" smtClean="0"/>
          </a:p>
          <a:p>
            <a:r>
              <a:rPr lang="fr-FR" b="1" dirty="0" smtClean="0"/>
              <a:t>Vari </a:t>
            </a:r>
            <a:r>
              <a:rPr lang="fr-FR" b="1" dirty="0" err="1" smtClean="0"/>
              <a:t>Judit</a:t>
            </a:r>
            <a:r>
              <a:rPr lang="fr-FR" b="1" dirty="0" smtClean="0"/>
              <a:t> (2010).</a:t>
            </a:r>
            <a:r>
              <a:rPr lang="fr-FR" dirty="0" smtClean="0"/>
              <a:t> </a:t>
            </a:r>
            <a:r>
              <a:rPr lang="fr-FR" dirty="0"/>
              <a:t>« Les espaces d’accompagnement à la scolarité. Vers une institutionnalisation des pratiques issues de l’Éducation Nouvelle » - </a:t>
            </a:r>
            <a:r>
              <a:rPr lang="fr-FR" i="1" dirty="0" smtClean="0"/>
              <a:t>Spirale</a:t>
            </a:r>
            <a:r>
              <a:rPr lang="fr-FR" dirty="0" smtClean="0"/>
              <a:t>, n° 45.</a:t>
            </a:r>
          </a:p>
          <a:p>
            <a:endParaRPr lang="fr-FR" dirty="0" smtClean="0"/>
          </a:p>
          <a:p>
            <a:r>
              <a:rPr lang="fr-FR" b="1" dirty="0" err="1" smtClean="0"/>
              <a:t>Condette</a:t>
            </a:r>
            <a:r>
              <a:rPr lang="fr-FR" b="1" dirty="0" smtClean="0"/>
              <a:t> </a:t>
            </a:r>
            <a:r>
              <a:rPr lang="fr-FR" b="1" dirty="0"/>
              <a:t>Sylvie, Reuter Yves, </a:t>
            </a:r>
            <a:r>
              <a:rPr lang="fr-FR" b="1" dirty="0" err="1"/>
              <a:t>Szajda</a:t>
            </a:r>
            <a:r>
              <a:rPr lang="fr-FR" b="1" dirty="0"/>
              <a:t>-Boulanger </a:t>
            </a:r>
            <a:r>
              <a:rPr lang="fr-FR" b="1" dirty="0" smtClean="0"/>
              <a:t>Liliane</a:t>
            </a:r>
            <a:r>
              <a:rPr lang="fr-FR" b="1" dirty="0"/>
              <a:t> </a:t>
            </a:r>
            <a:r>
              <a:rPr lang="fr-FR" b="1" dirty="0" smtClean="0"/>
              <a:t>(</a:t>
            </a:r>
            <a:r>
              <a:rPr lang="fr-FR" b="1" dirty="0"/>
              <a:t>2013</a:t>
            </a:r>
            <a:r>
              <a:rPr lang="fr-FR" dirty="0" smtClean="0"/>
              <a:t>). </a:t>
            </a:r>
            <a:r>
              <a:rPr lang="fr-FR" dirty="0"/>
              <a:t>Les expérimentations « article 34 de la loi de 2005 » : Bilan et discussions d'une recherche sur des pratiques scolaires « innovantes », </a:t>
            </a:r>
            <a:r>
              <a:rPr lang="fr-FR" i="1" dirty="0"/>
              <a:t>Les sciences de l'Education pour l'ère nouvelle</a:t>
            </a:r>
            <a:r>
              <a:rPr lang="fr-FR" dirty="0"/>
              <a:t>, Vol 46, n°3, p. 13-39. </a:t>
            </a:r>
            <a:endParaRPr lang="en-GB" dirty="0" smtClean="0"/>
          </a:p>
          <a:p>
            <a:pPr>
              <a:buFontTx/>
              <a:buChar char="-"/>
            </a:pPr>
            <a:endParaRPr lang="en-GB" dirty="0" smtClean="0"/>
          </a:p>
          <a:p>
            <a:pPr>
              <a:buFontTx/>
              <a:buChar char="-"/>
            </a:pPr>
            <a:endParaRPr lang="en-GB" dirty="0"/>
          </a:p>
          <a:p>
            <a:pPr>
              <a:buFontTx/>
              <a:buChar char="-"/>
            </a:pPr>
            <a:endParaRPr lang="fr-FR" dirty="0"/>
          </a:p>
          <a:p>
            <a:pPr>
              <a:buFont typeface="Wingdings" charset="0"/>
              <a:buChar char="à"/>
            </a:pPr>
            <a:endParaRPr lang="fr-FR" dirty="0"/>
          </a:p>
          <a:p>
            <a:pPr>
              <a:buFont typeface="Wingdings" charset="0"/>
              <a:buChar char="à"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930248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/>
              <a:t>Aspects </a:t>
            </a:r>
            <a:r>
              <a:rPr lang="fr-FR" dirty="0" smtClean="0"/>
              <a:t>matériels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WIFI: </a:t>
            </a:r>
            <a:r>
              <a:rPr lang="fr-FR" dirty="0" err="1" smtClean="0"/>
              <a:t>eduroam</a:t>
            </a:r>
            <a:endParaRPr lang="fr-FR" dirty="0" smtClean="0"/>
          </a:p>
          <a:p>
            <a:r>
              <a:rPr lang="fr-FR" dirty="0" smtClean="0"/>
              <a:t>Déjeuner</a:t>
            </a:r>
          </a:p>
          <a:p>
            <a:r>
              <a:rPr lang="fr-FR" dirty="0"/>
              <a:t>T</a:t>
            </a:r>
            <a:r>
              <a:rPr lang="fr-FR" dirty="0" smtClean="0"/>
              <a:t>rain du </a:t>
            </a:r>
            <a:r>
              <a:rPr lang="fr-FR" dirty="0"/>
              <a:t>retour </a:t>
            </a:r>
            <a:r>
              <a:rPr lang="fr-FR" dirty="0" smtClean="0"/>
              <a:t>vers Paris: 17h17 </a:t>
            </a:r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796008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</TotalTime>
  <Words>150</Words>
  <Application>Microsoft Macintosh PowerPoint</Application>
  <PresentationFormat>Présentation à l'écran (4:3)</PresentationFormat>
  <Paragraphs>61</Paragraphs>
  <Slides>7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8" baseType="lpstr">
      <vt:lpstr>Thème Office</vt:lpstr>
      <vt:lpstr> 5e journée de recherche  « Les établissements scolaires différents,  histoire et fonctionnement actuels »  L’entrée en pédagogie différente    Organisation:  Equipe Recifes (Université d’Artois- EA 4520) Equipe Crise-Ecole-Terrains sensibles (Université Paris-Nanterre -CREF -EA 1589-UPON)  SAMM (Université Paris 1 Panthéon Sorbonne – EA 4543)</vt:lpstr>
      <vt:lpstr>I. L’objet insaisissable de cette journée du 20 juin </vt:lpstr>
      <vt:lpstr> </vt:lpstr>
      <vt:lpstr>Présentation PowerPoint</vt:lpstr>
      <vt:lpstr>Présentation PowerPoint</vt:lpstr>
      <vt:lpstr>Présentation PowerPoint</vt:lpstr>
      <vt:lpstr>Aspects matériels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</dc:title>
  <dc:creator>Marie-Laure Viaud</dc:creator>
  <cp:lastModifiedBy>Marie-Laure Viaud</cp:lastModifiedBy>
  <cp:revision>20</cp:revision>
  <dcterms:created xsi:type="dcterms:W3CDTF">2018-06-19T11:17:34Z</dcterms:created>
  <dcterms:modified xsi:type="dcterms:W3CDTF">2018-06-21T08:40:29Z</dcterms:modified>
</cp:coreProperties>
</file>